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8" r:id="rId22"/>
    <p:sldId id="273" r:id="rId23"/>
    <p:sldId id="279" r:id="rId24"/>
    <p:sldId id="274" r:id="rId25"/>
    <p:sldId id="275" r:id="rId26"/>
    <p:sldId id="276" r:id="rId27"/>
    <p:sldId id="277" r:id="rId28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/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 de Valor</a:t>
              </a:r>
              <a:endParaRPr lang="pt-BR" sz="5400" b="0" strike="noStrike" spc="-1">
                <a:latin typeface="Arial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Proporcionar ao usuário a experiência de uma aplicação segura, resultando em economia e redução de risco ao negócio.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Segmento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Empresas de pequeno e médio porte no segmento de tecnologia que buscam por proteção ao seu negócio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Recursos Chave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Servidor, Provedor de Internet, Plataforma Azure e funcionários.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Parceiros Chave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Condominios</a:t>
              </a:r>
              <a:endParaRPr lang="pt-BR" sz="4000" b="0" strike="noStrike" spc="-1">
                <a:latin typeface="Arial"/>
              </a:endParaRP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5A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Estrutura de Custos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Manutenção do software, plataforma, hospedagem do site e funcionário.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Atividade Chave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Analisar dados recebidos através do monitoramentos de todos os dispositivos e seus componentes que pertencem a um sistema.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Fonte de Renda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Montserrat Bold"/>
                </a:rPr>
                <a:t>Licença de Software e suporte técnico e pago</a:t>
              </a:r>
              <a:endParaRPr lang="pt-BR" sz="4000" b="0" strike="noStrike" spc="-1">
                <a:latin typeface="Arial"/>
              </a:endParaRP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Montserrat"/>
                  <a:ea typeface="Montserrat"/>
                </a:rPr>
                <a:t>Canais</a:t>
              </a:r>
              <a:endParaRPr lang="pt-BR" sz="4800" b="0" strike="noStrike" spc="-1">
                <a:latin typeface="Arial"/>
              </a:endParaRP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Montserrat Bold"/>
                </a:rPr>
                <a:t>SAC 24/7</a:t>
              </a:r>
              <a:endParaRPr lang="pt-BR" sz="4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Montserrat Bold"/>
                </a:rPr>
                <a:t>Service Desk</a:t>
              </a:r>
              <a:endParaRPr lang="pt-BR" sz="44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Montserrat Bold"/>
                </a:rPr>
                <a:t>Site Institucional</a:t>
              </a:r>
              <a:endParaRPr lang="pt-BR" sz="4400" b="0" strike="noStrike" spc="-1">
                <a:latin typeface="Arial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/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5B96AEF3-91A7-4B7F-B001-866D5AF28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133912"/>
            <a:ext cx="21406605" cy="7448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4" name="Imagem 1"/>
          <p:cNvPicPr/>
          <p:nvPr/>
        </p:nvPicPr>
        <p:blipFill>
          <a:blip r:embed="rId3"/>
          <a:stretch/>
        </p:blipFill>
        <p:spPr>
          <a:xfrm>
            <a:off x="2018160" y="3551400"/>
            <a:ext cx="13866120" cy="88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98" name="Imagem 2"/>
          <p:cNvPicPr/>
          <p:nvPr/>
        </p:nvPicPr>
        <p:blipFill>
          <a:blip r:embed="rId3"/>
          <a:stretch/>
        </p:blipFill>
        <p:spPr>
          <a:xfrm>
            <a:off x="8207640" y="293760"/>
            <a:ext cx="10132560" cy="1334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/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/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0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987200" y="2261956"/>
            <a:ext cx="554400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Site </a:t>
            </a:r>
            <a:endParaRPr lang="pt-BR" sz="6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Institucional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8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grpSp>
        <p:nvGrpSpPr>
          <p:cNvPr id="309" name="Group 3"/>
          <p:cNvGrpSpPr/>
          <p:nvPr/>
        </p:nvGrpSpPr>
        <p:grpSpPr>
          <a:xfrm>
            <a:off x="7098120" y="0"/>
            <a:ext cx="17279280" cy="13493880"/>
            <a:chOff x="7098120" y="0"/>
            <a:chExt cx="17279280" cy="13493880"/>
          </a:xfrm>
        </p:grpSpPr>
        <p:pic>
          <p:nvPicPr>
            <p:cNvPr id="310" name="Imagem 2"/>
            <p:cNvPicPr/>
            <p:nvPr/>
          </p:nvPicPr>
          <p:blipFill>
            <a:blip r:embed="rId3"/>
            <a:srcRect b="73637"/>
            <a:stretch/>
          </p:blipFill>
          <p:spPr>
            <a:xfrm>
              <a:off x="7098120" y="0"/>
              <a:ext cx="17279280" cy="811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Imagem 4"/>
            <p:cNvPicPr/>
            <p:nvPr/>
          </p:nvPicPr>
          <p:blipFill>
            <a:blip r:embed="rId4"/>
            <a:srcRect t="26669" b="55870"/>
            <a:stretch/>
          </p:blipFill>
          <p:spPr>
            <a:xfrm>
              <a:off x="7098120" y="8118360"/>
              <a:ext cx="17279280" cy="53755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 com </a:t>
            </a: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Oshi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e Swing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92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/>
        </p:blipFill>
        <p:spPr>
          <a:xfrm>
            <a:off x="7776000" y="205884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spaço Reservado para Imagem 2"/>
          <p:cNvPicPr/>
          <p:nvPr/>
        </p:nvPicPr>
        <p:blipFill>
          <a:blip r:embed="rId2"/>
          <a:srcRect l="636" t="7904" r="11696" b="4469"/>
          <a:stretch/>
        </p:blipFill>
        <p:spPr>
          <a:xfrm>
            <a:off x="-27000" y="0"/>
            <a:ext cx="24404040" cy="13715640"/>
          </a:xfrm>
          <a:prstGeom prst="rect">
            <a:avLst/>
          </a:prstGeom>
          <a:ln>
            <a:noFill/>
          </a:ln>
        </p:spPr>
      </p:pic>
      <p:sp>
        <p:nvSpPr>
          <p:cNvPr id="317" name="CustomShape 1"/>
          <p:cNvSpPr/>
          <p:nvPr/>
        </p:nvSpPr>
        <p:spPr>
          <a:xfrm>
            <a:off x="-2700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7233120" y="630576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>
                <a:solidFill>
                  <a:srgbClr val="FFFFFF"/>
                </a:solidFill>
                <a:latin typeface="Lato Black"/>
                <a:ea typeface="Lato Black"/>
              </a:rPr>
              <a:t>DEMONSTRAÇÃO</a:t>
            </a:r>
            <a:endParaRPr lang="pt-BR" sz="10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4710240" y="574272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/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/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/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/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/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/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/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445392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Huk 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668880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Da Silva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12800" y="598068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>
              <a:latin typeface="Arial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lang="pt-BR" sz="3600" b="0" strike="noStrike" spc="-1">
                <a:solidFill>
                  <a:srgbClr val="393B39"/>
                </a:solidFill>
                <a:latin typeface="Montserrat Light"/>
                <a:ea typeface="Montserrat Light"/>
              </a:rPr>
              <a:t>Problemas causados devido a falhas, intermitências de sistemas podem ocasionar não só prejuízo financeiros mas também persa de clientes, receita, reputação e até mesmo valor de mercado.</a:t>
            </a:r>
            <a:endParaRPr lang="pt-BR" sz="36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lang="pt-BR" sz="3600" b="0" strike="noStrike" spc="-1">
                <a:solidFill>
                  <a:srgbClr val="393B39"/>
                </a:solidFill>
                <a:latin typeface="Montserrat Light"/>
                <a:ea typeface="Montserrat Light"/>
              </a:rPr>
              <a:t>A perda de dados gerou um custo de, em média, US$ 914.000 em 2016.</a:t>
            </a:r>
            <a:endParaRPr lang="pt-BR" sz="36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/>
              <a:buChar char="•"/>
            </a:pPr>
            <a:r>
              <a:rPr lang="pt-BR" sz="3600" b="0" strike="noStrike" spc="-1">
                <a:solidFill>
                  <a:srgbClr val="393B39"/>
                </a:solidFill>
                <a:latin typeface="Montserrat Light"/>
                <a:ea typeface="Montserrat Light"/>
              </a:rPr>
              <a:t>Uma pesquisa realizada em 2018 pela Tricentis, identificou 606 falhas em sistema de 314 companhias, que impactaram 3,7 bilhões de pessoas e resultaram em US$ 1,7 trilhões em perdas financeiras.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Redundância de componentes essenciais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Vistorias contínuas do sistema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Gerência de Processos 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F5E5A2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FAF2D0"/>
                </a:solidFill>
                <a:latin typeface="Montserrat Light"/>
                <a:ea typeface="Montserrat Light"/>
              </a:rPr>
              <a:t>Testes automatizados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Montserrat Light"/>
                <a:ea typeface="Montserrat Light"/>
              </a:rPr>
              <a:t>Monitorar sistemas</a:t>
            </a:r>
            <a:endParaRPr lang="pt-BR" sz="4400" b="0" strike="noStrike" spc="-1">
              <a:latin typeface="Arial"/>
            </a:endParaRPr>
          </a:p>
          <a:p>
            <a:pPr marL="571680" indent="-57132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Montserrat Light"/>
                <a:ea typeface="Montserrat Light"/>
              </a:rPr>
              <a:t>Diminuir risco de prejuízos financeiro</a:t>
            </a:r>
            <a:endParaRPr lang="pt-BR" sz="4400" b="0" strike="noStrike" spc="-1">
              <a:latin typeface="Arial"/>
            </a:endParaRPr>
          </a:p>
          <a:p>
            <a:pPr marL="457200" indent="-456840">
              <a:lnSpc>
                <a:spcPct val="150000"/>
              </a:lnSpc>
              <a:spcBef>
                <a:spcPts val="879"/>
              </a:spcBef>
              <a:buClr>
                <a:srgbClr val="E5BF17"/>
              </a:buClr>
              <a:buSzPct val="120000"/>
              <a:buFont typeface="Arial"/>
              <a:buChar char="•"/>
            </a:pPr>
            <a:r>
              <a:rPr lang="pt-BR" sz="4400" b="1" strike="noStrike" spc="-1">
                <a:solidFill>
                  <a:srgbClr val="737572"/>
                </a:solidFill>
                <a:latin typeface="Montserrat Light"/>
                <a:ea typeface="Montserrat Light"/>
              </a:rPr>
              <a:t>Trazer tranquilidade e praticidade ao usuário</a:t>
            </a:r>
            <a:endParaRPr lang="pt-BR" sz="44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400" b="0" strike="noStrike" spc="-1">
              <a:latin typeface="Arial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515600" y="2091240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QUEM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Montserrat Bold"/>
              </a:rPr>
              <a:t>José Ribeiro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INFORMAÇÕES </a:t>
            </a:r>
            <a:endParaRPr lang="pt-BR" sz="4800" b="0" strike="noStrike" spc="-1">
              <a:latin typeface="Arial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Responsável pela segurança da informação de uma empresa de TI;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Lida com informações de alto sigilo;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Antenado em tecnologia.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DORES E NECESSIDADES</a:t>
            </a:r>
            <a:endParaRPr lang="pt-BR" sz="4800" b="0" strike="noStrike" spc="-1">
              <a:latin typeface="Arial"/>
            </a:endParaRPr>
          </a:p>
        </p:txBody>
      </p:sp>
      <p:pic>
        <p:nvPicPr>
          <p:cNvPr id="213" name="Picture 4"/>
          <p:cNvPicPr/>
          <p:nvPr/>
        </p:nvPicPr>
        <p:blipFill>
          <a:blip r:embed="rId2"/>
          <a:stretch/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 </a:t>
            </a: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AF2D0"/>
              </a:buClr>
              <a:buFont typeface="Arial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Montserrat Bold"/>
                <a:ea typeface="Source Sans Pro"/>
              </a:rPr>
              <a:t>Necessita de praticidade e rapidez em seu dia a dia;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/>
        </p:blipFill>
        <p:spPr>
          <a:xfrm rot="2583600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/>
        </p:blipFill>
        <p:spPr>
          <a:xfrm rot="1429200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/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/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/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/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/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/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/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/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799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Montserrat Bold"/>
                <a:ea typeface="Source Sans Pro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Montserrat Bold"/>
                <a:ea typeface="Source Sans Pro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Montserrat Bold"/>
                <a:ea typeface="Source Sans Pro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Montserrat Bold"/>
                <a:ea typeface="Source Sans Pro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000" b="0" strike="noStrike" spc="-1"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799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Montserrat Bold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Montserrat Bold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Montserrat Bold"/>
              </a:rPr>
              <a:t>quero me sentir seguro e não perder tempo pensando se os sistemas então ativos.</a:t>
            </a:r>
            <a:endParaRPr lang="pt-BR" sz="40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879"/>
              </a:spcBef>
            </a:pPr>
            <a:endParaRPr lang="pt-BR" sz="4000" b="0" strike="noStrike" spc="-1">
              <a:latin typeface="Arial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/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/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56440</TotalTime>
  <Words>461</Words>
  <Application>Microsoft Office PowerPoint</Application>
  <PresentationFormat>Personalizar</PresentationFormat>
  <Paragraphs>112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24</vt:i4>
      </vt:variant>
    </vt:vector>
  </HeadingPairs>
  <TitlesOfParts>
    <vt:vector size="38" baseType="lpstr">
      <vt:lpstr>Arial</vt:lpstr>
      <vt:lpstr>Lato</vt:lpstr>
      <vt:lpstr>Lato Black</vt:lpstr>
      <vt:lpstr>Lato Light</vt:lpstr>
      <vt:lpstr>Montserrat</vt:lpstr>
      <vt:lpstr>Montserrat Bold</vt:lpstr>
      <vt:lpstr>Montserrat Hairline</vt:lpstr>
      <vt:lpstr>Montserrat Light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Fernanda Esteves</dc:creator>
  <dc:description/>
  <cp:lastModifiedBy>Raissa Domingos</cp:lastModifiedBy>
  <cp:revision>9349</cp:revision>
  <dcterms:created xsi:type="dcterms:W3CDTF">2014-11-12T21:47:38Z</dcterms:created>
  <dcterms:modified xsi:type="dcterms:W3CDTF">2019-10-22T18:44:18Z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